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notesMasterIdLst>
    <p:notesMasterId r:id="rId32"/>
  </p:notesMasterIdLst>
  <p:handoutMasterIdLst>
    <p:handoutMasterId r:id="rId33"/>
  </p:handoutMasterIdLst>
  <p:sldIdLst>
    <p:sldId id="315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8" r:id="rId19"/>
    <p:sldId id="306" r:id="rId20"/>
    <p:sldId id="302" r:id="rId21"/>
    <p:sldId id="303" r:id="rId22"/>
    <p:sldId id="304" r:id="rId23"/>
    <p:sldId id="305" r:id="rId24"/>
    <p:sldId id="307" r:id="rId25"/>
    <p:sldId id="309" r:id="rId26"/>
    <p:sldId id="310" r:id="rId27"/>
    <p:sldId id="311" r:id="rId28"/>
    <p:sldId id="312" r:id="rId29"/>
    <p:sldId id="313" r:id="rId30"/>
    <p:sldId id="31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99FF"/>
    <a:srgbClr val="5E44A1"/>
    <a:srgbClr val="CCCCFF"/>
    <a:srgbClr val="E6E6FA"/>
    <a:srgbClr val="000000"/>
    <a:srgbClr val="CC99FF"/>
    <a:srgbClr val="C364F8"/>
    <a:srgbClr val="FFB93D"/>
    <a:srgbClr val="FF8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15EE8A8-C1D7-4C5C-BAC5-38A607E888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891E38-10F3-4BF3-80E6-0367CAD1ED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C43A27-C10D-496E-BCC0-62A074471A27}" type="datetime1">
              <a:rPr lang="it-IT" smtClean="0"/>
              <a:t>27/05/2021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2205CA-B374-4543-A0E4-89116FFDA6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1C29DD-1B6C-442C-BE5F-33BB0B72A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C3EEF1A-7284-42EB-8403-31DA534011B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9338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9F6B0A-572B-42B9-9BEE-97DD02A70628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51C0BC-C91F-4DAE-AC71-7FFAA3CB4A1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131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6A1CC5-9454-4116-B86F-113C2193960F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1638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4117BD-F573-4DD4-810E-5C632DAEACB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576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4117BD-F573-4DD4-810E-5C632DAEACB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88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4117BD-F573-4DD4-810E-5C632DAEACB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422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4117BD-F573-4DD4-810E-5C632DAEACB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19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4117BD-F573-4DD4-810E-5C632DAEACB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5855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4117BD-F573-4DD4-810E-5C632DAEACB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968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4117BD-F573-4DD4-810E-5C632DAEACB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423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230C5C-3E72-43E3-BAB6-D2B275F977DC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7045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431FB5-A9A2-4EDD-8CE8-9E622FF1AE0A}" type="datetime1">
              <a:rPr lang="it-IT" noProof="1" smtClean="0"/>
              <a:t>27/05/2021</a:t>
            </a:fld>
            <a:endParaRPr lang="it-IT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1" smtClean="0"/>
              <a:t>‹N›</a:t>
            </a:fld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404755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0486ACE-7FC2-4616-9C1E-D4701E299BA0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487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AEC229-B700-4D00-9AF7-9BFE6ED5BCD7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3004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635035-B303-4A29-8C3A-258280DBE1EF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822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4117BD-F573-4DD4-810E-5C632DAEACB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07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42F6D5-5426-46AC-9039-EFBB67422C2F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7281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968D8-B0E7-49C0-AB1B-5A66CEF61746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BBCA2E0-7902-468E-AAAC-ABCABDCFC19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3002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4117BD-F573-4DD4-810E-5C632DAEACB5}" type="datetime1">
              <a:rPr lang="it-IT" noProof="0" smtClean="0"/>
              <a:t>27/05/2021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CBBCA2E0-7902-468E-AAAC-ABCABDCFC198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861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191183" y="1302020"/>
            <a:ext cx="7766936" cy="1646302"/>
          </a:xfrm>
        </p:spPr>
        <p:txBody>
          <a:bodyPr/>
          <a:lstStyle/>
          <a:p>
            <a:pPr algn="ctr"/>
            <a:r>
              <a:rPr lang="it-IT" dirty="0" smtClean="0"/>
              <a:t>ATELIER NATURA </a:t>
            </a:r>
            <a:br>
              <a:rPr lang="it-IT" dirty="0" smtClean="0"/>
            </a:br>
            <a:r>
              <a:rPr lang="it-IT" dirty="0" smtClean="0"/>
              <a:t>0-6 ANNI 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7084907" y="2687549"/>
            <a:ext cx="2358351" cy="2108897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>
              <a:solidFill>
                <a:srgbClr val="92D050"/>
              </a:solidFill>
            </a:endParaRPr>
          </a:p>
          <a:p>
            <a:r>
              <a:rPr lang="it-IT" dirty="0" smtClean="0">
                <a:solidFill>
                  <a:srgbClr val="92D050"/>
                </a:solidFill>
              </a:rPr>
              <a:t>«Luoghi dove i bambini mettono le mani e conversano con la natura</a:t>
            </a:r>
            <a:r>
              <a:rPr lang="it-IT" dirty="0" smtClean="0"/>
              <a:t>»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6" y="3274050"/>
            <a:ext cx="1917777" cy="340938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26" y="3147290"/>
            <a:ext cx="2652106" cy="3536141"/>
          </a:xfrm>
          <a:prstGeom prst="rect">
            <a:avLst/>
          </a:prstGeom>
        </p:spPr>
      </p:pic>
      <p:sp>
        <p:nvSpPr>
          <p:cNvPr id="9" name="Titolo 5"/>
          <p:cNvSpPr txBox="1">
            <a:spLocks/>
          </p:cNvSpPr>
          <p:nvPr/>
        </p:nvSpPr>
        <p:spPr>
          <a:xfrm>
            <a:off x="0" y="216136"/>
            <a:ext cx="10369050" cy="923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600" dirty="0" smtClean="0">
                <a:solidFill>
                  <a:schemeClr val="accent2">
                    <a:lumMod val="50000"/>
                  </a:schemeClr>
                </a:solidFill>
              </a:rPr>
              <a:t>SCUOLA DELL’INFANZIA PARITARIA PARROCCHIALE – CUPELLO </a:t>
            </a:r>
            <a:endParaRPr lang="it-IT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4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9000">
        <p:randomBar dir="vert"/>
      </p:transition>
    </mc:Choice>
    <mc:Fallback>
      <p:transition spd="slow" advClick="0" advTm="9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4" y="373354"/>
            <a:ext cx="5063532" cy="3375688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68" y="373354"/>
            <a:ext cx="3034492" cy="40459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29" y="3875808"/>
            <a:ext cx="3588327" cy="26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6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80" y="590228"/>
            <a:ext cx="3803033" cy="5070713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9" y="383741"/>
            <a:ext cx="1920586" cy="25607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" y="309388"/>
            <a:ext cx="1976351" cy="263513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3" y="3321828"/>
            <a:ext cx="1864129" cy="248550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42" y="3125585"/>
            <a:ext cx="2163388" cy="28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8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" y="490451"/>
            <a:ext cx="3979027" cy="298427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6" y="3882044"/>
            <a:ext cx="3447011" cy="25852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44" y="490450"/>
            <a:ext cx="4042179" cy="53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4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91" y="656705"/>
            <a:ext cx="2253095" cy="30041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39" y="1662545"/>
            <a:ext cx="2500053" cy="33334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59" y="556952"/>
            <a:ext cx="2668732" cy="35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4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" y="315885"/>
            <a:ext cx="1949681" cy="35448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22" y="989214"/>
            <a:ext cx="2473452" cy="44971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18" y="315885"/>
            <a:ext cx="1816677" cy="33030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72" y="1953491"/>
            <a:ext cx="2726921" cy="36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92" y="1438102"/>
            <a:ext cx="2118187" cy="37656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99" y="382385"/>
            <a:ext cx="2158798" cy="383786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17" y="1438102"/>
            <a:ext cx="2244437" cy="39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9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9" y="660371"/>
            <a:ext cx="3119223" cy="41563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82" y="285172"/>
            <a:ext cx="1879715" cy="33417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11" y="3519686"/>
            <a:ext cx="2055199" cy="27385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85" y="207819"/>
            <a:ext cx="1693286" cy="30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-40333" y="262389"/>
            <a:ext cx="10421697" cy="1627138"/>
          </a:xfrm>
        </p:spPr>
        <p:txBody>
          <a:bodyPr/>
          <a:lstStyle/>
          <a:p>
            <a:pPr algn="ctr"/>
            <a:r>
              <a:rPr lang="it-IT" smtClean="0"/>
              <a:t>INDOOR </a:t>
            </a:r>
            <a:r>
              <a:rPr lang="it-IT" dirty="0" smtClean="0"/>
              <a:t>EDUCATION:</a:t>
            </a:r>
            <a:br>
              <a:rPr lang="it-IT" dirty="0" smtClean="0"/>
            </a:br>
            <a:r>
              <a:rPr lang="it-IT" dirty="0" smtClean="0"/>
              <a:t>«IL TAVOLO DELLA NATURA»</a:t>
            </a:r>
            <a:endParaRPr lang="it-IT" sz="3500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7" y="2169622"/>
            <a:ext cx="4743796" cy="35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2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9000">
        <p:randomBar dir="vert"/>
      </p:transition>
    </mc:Choice>
    <mc:Fallback>
      <p:transition spd="slow" advClick="0" advTm="9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608215"/>
            <a:ext cx="3940070" cy="22181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27" y="701195"/>
            <a:ext cx="4060075" cy="22856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69" y="3147405"/>
            <a:ext cx="1682247" cy="30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2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914400"/>
            <a:ext cx="4078778" cy="22433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1732" y="2668961"/>
            <a:ext cx="2277797" cy="41414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45" y="632345"/>
            <a:ext cx="2638251" cy="35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4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-40333" y="262389"/>
            <a:ext cx="10421697" cy="1627138"/>
          </a:xfrm>
        </p:spPr>
        <p:txBody>
          <a:bodyPr/>
          <a:lstStyle/>
          <a:p>
            <a:pPr algn="ctr"/>
            <a:r>
              <a:rPr lang="it-IT" dirty="0" smtClean="0"/>
              <a:t>METODOLOGIA PRIVILEGIATA: </a:t>
            </a:r>
            <a:br>
              <a:rPr lang="it-IT" dirty="0" smtClean="0"/>
            </a:br>
            <a:r>
              <a:rPr lang="it-IT" sz="3500" dirty="0" smtClean="0"/>
              <a:t>L’APPRENDIMENTO ATTRAVERSO L’ESPERIENZA</a:t>
            </a:r>
            <a:endParaRPr lang="it-IT" sz="3500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r>
              <a:rPr lang="it-IT" sz="2500" dirty="0">
                <a:solidFill>
                  <a:srgbClr val="0070C0"/>
                </a:solidFill>
              </a:rPr>
              <a:t>L’OSSERVAZIONE DIRETTA e quotidiana della ciclicità stagionale attraverso percorsi </a:t>
            </a:r>
            <a:r>
              <a:rPr lang="it-IT" sz="2500" dirty="0" err="1">
                <a:solidFill>
                  <a:srgbClr val="0070C0"/>
                </a:solidFill>
              </a:rPr>
              <a:t>polisensoriali</a:t>
            </a:r>
            <a:r>
              <a:rPr lang="it-IT" sz="2500" dirty="0">
                <a:solidFill>
                  <a:srgbClr val="0070C0"/>
                </a:solidFill>
              </a:rPr>
              <a:t> in outdoor ed indoor e la documentazione dei processi individuali e di gruppo.</a:t>
            </a:r>
          </a:p>
          <a:p>
            <a:pPr algn="l"/>
            <a:r>
              <a:rPr lang="it-IT" sz="2500" dirty="0">
                <a:solidFill>
                  <a:srgbClr val="0070C0"/>
                </a:solidFill>
              </a:rPr>
              <a:t>LA TRASVERSALITA’ CULTURALE e non l’apprendimento diviso in modo settoriale.</a:t>
            </a:r>
          </a:p>
          <a:p>
            <a:pPr algn="l"/>
            <a:r>
              <a:rPr lang="it-IT" sz="2500" dirty="0">
                <a:solidFill>
                  <a:srgbClr val="0070C0"/>
                </a:solidFill>
              </a:rPr>
              <a:t>IL PROGETTO e non la programmazione.</a:t>
            </a:r>
          </a:p>
          <a:p>
            <a:pPr algn="l"/>
            <a:r>
              <a:rPr lang="it-IT" sz="2500" dirty="0">
                <a:solidFill>
                  <a:srgbClr val="0070C0"/>
                </a:solidFill>
              </a:rPr>
              <a:t>IL PROCESSO e non  il prodotto finale</a:t>
            </a:r>
            <a:r>
              <a:rPr lang="it-IT" sz="2500" dirty="0" smtClean="0">
                <a:solidFill>
                  <a:srgbClr val="0070C0"/>
                </a:solidFill>
              </a:rPr>
              <a:t>.</a:t>
            </a:r>
            <a:endParaRPr lang="it-IT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0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:randomBar dir="vert"/>
      </p:transition>
    </mc:Choice>
    <mc:Fallback>
      <p:transition spd="slow" advClick="0" advTm="19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91" y="1012588"/>
            <a:ext cx="2194560" cy="39901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32" y="1738700"/>
            <a:ext cx="4511792" cy="25378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05" y="1012588"/>
            <a:ext cx="2389537" cy="42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7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30" y="230772"/>
            <a:ext cx="3878688" cy="232575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73" y="2911994"/>
            <a:ext cx="6238442" cy="374072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38" y="590203"/>
            <a:ext cx="2068522" cy="34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5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9" b="-1503"/>
          <a:stretch/>
        </p:blipFill>
        <p:spPr>
          <a:xfrm>
            <a:off x="1029392" y="1138845"/>
            <a:ext cx="4598325" cy="26088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68" y="2443291"/>
            <a:ext cx="4112029" cy="30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9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" y="357447"/>
            <a:ext cx="3967941" cy="29759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18" y="249382"/>
            <a:ext cx="2503647" cy="44608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29" y="3439851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9" y="374073"/>
            <a:ext cx="2118145" cy="37739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43" y="1064030"/>
            <a:ext cx="2416739" cy="43059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07" y="224444"/>
            <a:ext cx="2427663" cy="32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1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17" y="1188720"/>
            <a:ext cx="2534343" cy="45054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27" y="656705"/>
            <a:ext cx="2566121" cy="45619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5" y="1263534"/>
            <a:ext cx="3674281" cy="20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2" y="249383"/>
            <a:ext cx="2755669" cy="36742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69" y="249383"/>
            <a:ext cx="4012276" cy="30092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68" y="3483034"/>
            <a:ext cx="3901440" cy="29260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03" y="1155469"/>
            <a:ext cx="3029989" cy="40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7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7688" y="692728"/>
            <a:ext cx="7514705" cy="168471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«C’è un libro sempre aperto per tutti gli occhi: la NATURA»</a:t>
            </a:r>
            <a:br>
              <a:rPr lang="it-IT" dirty="0" smtClean="0"/>
            </a:br>
            <a:r>
              <a:rPr lang="it-IT" dirty="0" smtClean="0"/>
              <a:t>						      </a:t>
            </a:r>
            <a:r>
              <a:rPr lang="it-IT" sz="2800" dirty="0" smtClean="0"/>
              <a:t>(Jean-Jacques Rousseau)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5"/>
          <a:stretch/>
        </p:blipFill>
        <p:spPr>
          <a:xfrm>
            <a:off x="1323708" y="2377440"/>
            <a:ext cx="2874220" cy="38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9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22714" y="966815"/>
            <a:ext cx="8545483" cy="870298"/>
          </a:xfrm>
        </p:spPr>
        <p:txBody>
          <a:bodyPr>
            <a:noAutofit/>
          </a:bodyPr>
          <a:lstStyle/>
          <a:p>
            <a:pPr algn="l"/>
            <a:r>
              <a:rPr lang="it-IT" sz="2500" dirty="0">
                <a:solidFill>
                  <a:srgbClr val="0070C0"/>
                </a:solidFill>
              </a:rPr>
              <a:t>IL CONFRONTO e la discussione come alcune strategie vincenti della formazione ed autoformazione del docente:</a:t>
            </a:r>
          </a:p>
          <a:p>
            <a:pPr algn="l"/>
            <a:r>
              <a:rPr lang="it-IT" sz="2500" dirty="0">
                <a:solidFill>
                  <a:srgbClr val="0070C0"/>
                </a:solidFill>
              </a:rPr>
              <a:t>LORIS MALAGUZZI,  colui che introdusse </a:t>
            </a:r>
            <a:r>
              <a:rPr lang="it-IT" sz="2500" dirty="0" err="1" smtClean="0">
                <a:solidFill>
                  <a:srgbClr val="0070C0"/>
                </a:solidFill>
              </a:rPr>
              <a:t>l”ATELIER</a:t>
            </a:r>
            <a:r>
              <a:rPr lang="it-IT" sz="2500" dirty="0" err="1">
                <a:solidFill>
                  <a:srgbClr val="0070C0"/>
                </a:solidFill>
              </a:rPr>
              <a:t>”,spazio</a:t>
            </a:r>
            <a:r>
              <a:rPr lang="it-IT" sz="2500" dirty="0">
                <a:solidFill>
                  <a:srgbClr val="0070C0"/>
                </a:solidFill>
              </a:rPr>
              <a:t> pensato  ,con una forte valenza concettuale ed </a:t>
            </a:r>
            <a:r>
              <a:rPr lang="it-IT" sz="2500" dirty="0" err="1">
                <a:solidFill>
                  <a:srgbClr val="0070C0"/>
                </a:solidFill>
              </a:rPr>
              <a:t>etica,come</a:t>
            </a:r>
            <a:r>
              <a:rPr lang="it-IT" sz="2500" dirty="0">
                <a:solidFill>
                  <a:srgbClr val="0070C0"/>
                </a:solidFill>
              </a:rPr>
              <a:t> luogo di </a:t>
            </a:r>
            <a:r>
              <a:rPr lang="it-IT" sz="2500" dirty="0" err="1">
                <a:solidFill>
                  <a:srgbClr val="0070C0"/>
                </a:solidFill>
              </a:rPr>
              <a:t>ricerca,invenzione</a:t>
            </a:r>
            <a:r>
              <a:rPr lang="it-IT" sz="2500" dirty="0">
                <a:solidFill>
                  <a:srgbClr val="0070C0"/>
                </a:solidFill>
              </a:rPr>
              <a:t> ed empatia che si esprime attraverso i 100 linguaggi.</a:t>
            </a:r>
          </a:p>
          <a:p>
            <a:pPr algn="l"/>
            <a:r>
              <a:rPr lang="it-IT" sz="2500" dirty="0">
                <a:solidFill>
                  <a:srgbClr val="0070C0"/>
                </a:solidFill>
              </a:rPr>
              <a:t>MARIA MONTESSORI ,colei che introdusse il principio pedagogico di” aiutare il bambino a </a:t>
            </a:r>
            <a:r>
              <a:rPr lang="it-IT" sz="2500" dirty="0" err="1">
                <a:solidFill>
                  <a:srgbClr val="0070C0"/>
                </a:solidFill>
              </a:rPr>
              <a:t>compiere,da</a:t>
            </a:r>
            <a:r>
              <a:rPr lang="it-IT" sz="2500" dirty="0">
                <a:solidFill>
                  <a:srgbClr val="0070C0"/>
                </a:solidFill>
              </a:rPr>
              <a:t> </a:t>
            </a:r>
            <a:r>
              <a:rPr lang="it-IT" sz="2500" dirty="0" err="1">
                <a:solidFill>
                  <a:srgbClr val="0070C0"/>
                </a:solidFill>
              </a:rPr>
              <a:t>solo,le</a:t>
            </a:r>
            <a:r>
              <a:rPr lang="it-IT" sz="2500" dirty="0">
                <a:solidFill>
                  <a:srgbClr val="0070C0"/>
                </a:solidFill>
              </a:rPr>
              <a:t> </a:t>
            </a:r>
            <a:r>
              <a:rPr lang="it-IT" sz="2500" dirty="0" err="1">
                <a:solidFill>
                  <a:srgbClr val="0070C0"/>
                </a:solidFill>
              </a:rPr>
              <a:t>conquiste”attraverso</a:t>
            </a:r>
            <a:r>
              <a:rPr lang="it-IT" sz="2500" dirty="0">
                <a:solidFill>
                  <a:srgbClr val="0070C0"/>
                </a:solidFill>
              </a:rPr>
              <a:t> l’esperienza diretta e il contatto con la natura.</a:t>
            </a: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1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:randomBar dir="vert"/>
      </p:transition>
    </mc:Choice>
    <mc:Fallback>
      <p:transition spd="slow" advClick="0" advTm="19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31026" y="1008379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r>
              <a:rPr lang="it-IT" sz="2500" dirty="0" smtClean="0">
                <a:solidFill>
                  <a:srgbClr val="0070C0"/>
                </a:solidFill>
              </a:rPr>
              <a:t>BRUNO </a:t>
            </a:r>
            <a:r>
              <a:rPr lang="it-IT" sz="2500" dirty="0">
                <a:solidFill>
                  <a:srgbClr val="0070C0"/>
                </a:solidFill>
              </a:rPr>
              <a:t>MUNARI , colui che introdusse “giocare con l’</a:t>
            </a:r>
            <a:r>
              <a:rPr lang="it-IT" sz="2500" dirty="0" err="1">
                <a:solidFill>
                  <a:srgbClr val="0070C0"/>
                </a:solidFill>
              </a:rPr>
              <a:t>arte”attraverso</a:t>
            </a:r>
            <a:r>
              <a:rPr lang="it-IT" sz="2500" dirty="0">
                <a:solidFill>
                  <a:srgbClr val="0070C0"/>
                </a:solidFill>
              </a:rPr>
              <a:t> i laboratori tattili, sperimentazioni </a:t>
            </a:r>
            <a:r>
              <a:rPr lang="it-IT" sz="2500" dirty="0" smtClean="0">
                <a:solidFill>
                  <a:srgbClr val="0070C0"/>
                </a:solidFill>
              </a:rPr>
              <a:t>di </a:t>
            </a:r>
            <a:r>
              <a:rPr lang="it-IT" sz="2500" dirty="0">
                <a:solidFill>
                  <a:srgbClr val="0070C0"/>
                </a:solidFill>
              </a:rPr>
              <a:t>svariate tecniche ,con lo scopo di promuovere la capacità di codificazione e rielaborazione che permetteranno lo sviluppo di un pensiero elastico, tendente al “</a:t>
            </a:r>
            <a:r>
              <a:rPr lang="it-IT" sz="2500" dirty="0" err="1">
                <a:solidFill>
                  <a:srgbClr val="0070C0"/>
                </a:solidFill>
              </a:rPr>
              <a:t>Problem</a:t>
            </a:r>
            <a:r>
              <a:rPr lang="it-IT" sz="2500" dirty="0">
                <a:solidFill>
                  <a:srgbClr val="0070C0"/>
                </a:solidFill>
              </a:rPr>
              <a:t> </a:t>
            </a:r>
            <a:r>
              <a:rPr lang="it-IT" sz="2500" dirty="0" err="1">
                <a:solidFill>
                  <a:srgbClr val="0070C0"/>
                </a:solidFill>
              </a:rPr>
              <a:t>solving</a:t>
            </a:r>
            <a:r>
              <a:rPr lang="it-IT" sz="2500" dirty="0">
                <a:solidFill>
                  <a:srgbClr val="0070C0"/>
                </a:solidFill>
              </a:rPr>
              <a:t>”</a:t>
            </a: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6000">
        <p:randomBar dir="vert"/>
      </p:transition>
    </mc:Choice>
    <mc:Fallback>
      <p:transition spd="slow" advClick="0" advTm="16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-40333" y="262389"/>
            <a:ext cx="10421697" cy="1627138"/>
          </a:xfrm>
        </p:spPr>
        <p:txBody>
          <a:bodyPr/>
          <a:lstStyle/>
          <a:p>
            <a:pPr algn="ctr"/>
            <a:r>
              <a:rPr lang="it-IT" dirty="0" smtClean="0"/>
              <a:t>OUTDOOR EDUCATION:</a:t>
            </a:r>
            <a:br>
              <a:rPr lang="it-IT" dirty="0" smtClean="0"/>
            </a:br>
            <a:r>
              <a:rPr lang="it-IT" dirty="0" smtClean="0"/>
              <a:t>«SEMI DI VALORI»</a:t>
            </a:r>
            <a:endParaRPr lang="it-IT" sz="3500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964277" y="1956030"/>
            <a:ext cx="8545483" cy="870298"/>
          </a:xfrm>
        </p:spPr>
        <p:txBody>
          <a:bodyPr>
            <a:noAutofit/>
          </a:bodyPr>
          <a:lstStyle/>
          <a:p>
            <a:pPr algn="l"/>
            <a:endParaRPr lang="it-IT" sz="2500" dirty="0" smtClean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  <a:p>
            <a:pPr algn="l"/>
            <a:endParaRPr lang="it-IT" sz="2500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14425" r="7302" b="10303"/>
          <a:stretch/>
        </p:blipFill>
        <p:spPr>
          <a:xfrm>
            <a:off x="2475363" y="2028304"/>
            <a:ext cx="5332877" cy="35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3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32" y="681643"/>
            <a:ext cx="3431145" cy="4572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8" y="614910"/>
            <a:ext cx="3456502" cy="4608669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3" y="764050"/>
            <a:ext cx="2509800" cy="4461867"/>
          </a:xfrm>
        </p:spPr>
      </p:pic>
    </p:spTree>
    <p:extLst>
      <p:ext uri="{BB962C8B-B14F-4D97-AF65-F5344CB8AC3E}">
        <p14:creationId xmlns:p14="http://schemas.microsoft.com/office/powerpoint/2010/main" val="347521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6" y="249382"/>
            <a:ext cx="2183308" cy="3881437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00" y="249382"/>
            <a:ext cx="4123612" cy="54947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48" y="249382"/>
            <a:ext cx="2222290" cy="40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7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88" y="2460568"/>
            <a:ext cx="2226564" cy="40482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" y="162098"/>
            <a:ext cx="4274128" cy="256447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82" y="72736"/>
            <a:ext cx="3036224" cy="4048298"/>
          </a:xfrm>
          <a:prstGeom prst="rect">
            <a:avLst/>
          </a:prstGeom>
        </p:spPr>
      </p:pic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8" y="3424124"/>
            <a:ext cx="3514474" cy="2635856"/>
          </a:xfrm>
        </p:spPr>
      </p:pic>
    </p:spTree>
    <p:extLst>
      <p:ext uri="{BB962C8B-B14F-4D97-AF65-F5344CB8AC3E}">
        <p14:creationId xmlns:p14="http://schemas.microsoft.com/office/powerpoint/2010/main" val="108120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11" y="1529542"/>
            <a:ext cx="5408815" cy="4056611"/>
          </a:xfrm>
          <a:prstGeom prst="rect">
            <a:avLst/>
          </a:prstGeom>
        </p:spPr>
      </p:pic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3" y="531294"/>
            <a:ext cx="3470524" cy="4627367"/>
          </a:xfrm>
        </p:spPr>
      </p:pic>
    </p:spTree>
    <p:extLst>
      <p:ext uri="{BB962C8B-B14F-4D97-AF65-F5344CB8AC3E}">
        <p14:creationId xmlns:p14="http://schemas.microsoft.com/office/powerpoint/2010/main" val="241741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Bar dir="vert"/>
      </p:transition>
    </mc:Choice>
    <mc:Fallback>
      <p:transition spd="slow" advClick="0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1874DC-39DB-4071-AC8F-32447FEDC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BB46CF-5530-41ED-A34E-7403206C03B4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16c05727-aa75-4e4a-9b5f-8a80a1165891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1D6641-35E5-4A8D-AA13-E25695BB6F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215</Words>
  <Application>Microsoft Office PowerPoint</Application>
  <PresentationFormat>Widescreen</PresentationFormat>
  <Paragraphs>30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Sfaccettatura</vt:lpstr>
      <vt:lpstr>ATELIER NATURA  0-6 ANNI </vt:lpstr>
      <vt:lpstr>METODOLOGIA PRIVILEGIATA:  L’APPRENDIMENTO ATTRAVERSO L’ESPERIENZA</vt:lpstr>
      <vt:lpstr>Presentazione standard di PowerPoint</vt:lpstr>
      <vt:lpstr>Presentazione standard di PowerPoint</vt:lpstr>
      <vt:lpstr>OUTDOOR EDUCATION: «SEMI DI VALORI»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INDOOR EDUCATION: «IL TAVOLO DELLA NATURA»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«C’è un libro sempre aperto per tutti gli occhi: la NATURA»             (Jean-Jacques Rousseau)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2021-05-27T09:56:01Z</dcterms:created>
  <dcterms:modified xsi:type="dcterms:W3CDTF">2021-05-27T16:33:55Z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